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1" r:id="rId2"/>
    <p:sldId id="267" r:id="rId3"/>
    <p:sldId id="263" r:id="rId4"/>
    <p:sldId id="264" r:id="rId5"/>
    <p:sldId id="265" r:id="rId6"/>
    <p:sldId id="266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>
    <p:extLst>
      <p:ext uri="{19B8F6BF-5375-455C-9EA6-DF929625EA0E}">
        <p15:presenceInfo xmlns:p15="http://schemas.microsoft.com/office/powerpoint/2012/main" userId="Administra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16" autoAdjust="0"/>
    <p:restoredTop sz="94660"/>
  </p:normalViewPr>
  <p:slideViewPr>
    <p:cSldViewPr snapToGrid="0">
      <p:cViewPr>
        <p:scale>
          <a:sx n="70" d="100"/>
          <a:sy n="70" d="100"/>
        </p:scale>
        <p:origin x="1952" y="-1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75A3B-B307-4694-A69B-B42792FDB97B}" type="datetimeFigureOut">
              <a:rPr lang="en-GB" smtClean="0"/>
              <a:t>20/04/2020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A52544-48F8-4F77-B3BD-B0F268FAA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158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B0EA-5C76-4AB7-8AA9-17328BB0420C}" type="datetime1">
              <a:rPr lang="en-GB" smtClean="0"/>
              <a:t>20/04/2020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377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CE1A-54E3-4395-9FB0-48AA94D41D3A}" type="datetime1">
              <a:rPr lang="en-GB" smtClean="0"/>
              <a:t>20/04/2020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285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8D8C6-26D9-4553-8BA8-60520236ED1E}" type="datetime1">
              <a:rPr lang="en-GB" smtClean="0"/>
              <a:t>20/04/2020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746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383A3-1A90-419F-9BC0-3BA9B161C2E3}" type="datetime1">
              <a:rPr lang="en-GB" smtClean="0"/>
              <a:t>20/04/2020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369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6BA3B-0872-463A-8018-7BA5EA4AFBA5}" type="datetime1">
              <a:rPr lang="en-GB" smtClean="0"/>
              <a:t>20/04/2020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38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1211C-8CA2-45EE-B2F1-39E7FBF9FCEC}" type="datetime1">
              <a:rPr lang="en-GB" smtClean="0"/>
              <a:t>20/04/2020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279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B35EE-655E-4E42-9F25-0306460E8C79}" type="datetime1">
              <a:rPr lang="en-GB" smtClean="0"/>
              <a:t>20/04/2020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789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86561-6E21-4F98-B49B-1EEEB3B5E59D}" type="datetime1">
              <a:rPr lang="en-GB" smtClean="0"/>
              <a:t>20/04/2020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858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3BABB-9ABD-4F0A-8E0F-EFD79C66375F}" type="datetime1">
              <a:rPr lang="en-GB" smtClean="0"/>
              <a:t>20/04/2020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574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E309-37DA-4C56-BED9-6D72D8AA878B}" type="datetime1">
              <a:rPr lang="en-GB" smtClean="0"/>
              <a:t>20/04/2020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56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10E8-1C66-4745-8C83-31C3FFEAF436}" type="datetime1">
              <a:rPr lang="en-GB" smtClean="0"/>
              <a:t>20/04/2020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790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581F9-9E4B-4B9B-9D4E-77F5AC2E3600}" type="datetime1">
              <a:rPr lang="en-GB" smtClean="0"/>
              <a:t>20/04/2020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DA6CD-1593-4692-8172-0213A7706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007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130828"/>
            <a:ext cx="5915025" cy="567748"/>
          </a:xfrm>
        </p:spPr>
        <p:txBody>
          <a:bodyPr>
            <a:normAutofit/>
          </a:bodyPr>
          <a:lstStyle/>
          <a:p>
            <a:r>
              <a:rPr lang="en-GB" sz="2000" b="1" dirty="0" smtClean="0">
                <a:latin typeface="AniTypewriter" panose="02000603000000000000" pitchFamily="2" charset="0"/>
                <a:ea typeface="AniTypewriter" panose="02000603000000000000" pitchFamily="2" charset="0"/>
              </a:rPr>
              <a:t>Section A : Urbanisation</a:t>
            </a:r>
            <a:endParaRPr lang="en-GB" sz="2000" b="1" dirty="0">
              <a:latin typeface="AniTypewriter" panose="02000603000000000000" pitchFamily="2" charset="0"/>
              <a:ea typeface="AniTypewriter" panose="02000603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5" y="2374898"/>
            <a:ext cx="6207608" cy="1446234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GB" sz="1300" b="1" dirty="0" smtClean="0"/>
              <a:t>Read all of page 1. Then using figure 1</a:t>
            </a:r>
            <a:r>
              <a:rPr lang="en-GB" sz="1300" b="1" dirty="0"/>
              <a:t> </a:t>
            </a:r>
            <a:r>
              <a:rPr lang="en-GB" sz="1300" b="1" dirty="0" smtClean="0"/>
              <a:t>answer these questions.</a:t>
            </a:r>
          </a:p>
          <a:p>
            <a:pPr marL="342900" indent="-342900" algn="just">
              <a:buAutoNum type="arabicPeriod"/>
            </a:pPr>
            <a:r>
              <a:rPr lang="en-GB" sz="1300" dirty="0" smtClean="0"/>
              <a:t>What happens to the rate of urban population on the graph? ______________________</a:t>
            </a:r>
          </a:p>
          <a:p>
            <a:pPr marL="342900" indent="-342900" algn="just">
              <a:buAutoNum type="arabicPeriod"/>
            </a:pPr>
            <a:r>
              <a:rPr lang="en-GB" sz="1300" dirty="0"/>
              <a:t> </a:t>
            </a:r>
            <a:r>
              <a:rPr lang="en-GB" sz="1300" dirty="0" smtClean="0"/>
              <a:t>What happens to rural populations around the same time? </a:t>
            </a:r>
          </a:p>
          <a:p>
            <a:pPr marL="342900" indent="-342900" algn="just">
              <a:buAutoNum type="arabicPeriod"/>
            </a:pPr>
            <a:r>
              <a:rPr lang="en-GB" sz="1300" dirty="0"/>
              <a:t> </a:t>
            </a:r>
            <a:r>
              <a:rPr lang="en-GB" sz="1300" dirty="0" smtClean="0"/>
              <a:t>By 2050 what percentage of population is predicted to live in urban areas? ___________________________</a:t>
            </a:r>
          </a:p>
          <a:p>
            <a:pPr marL="0" indent="0" algn="just">
              <a:buNone/>
            </a:pPr>
            <a:endParaRPr lang="en-GB" sz="1400" dirty="0"/>
          </a:p>
          <a:p>
            <a:pPr marL="342900" indent="-342900" algn="just">
              <a:buAutoNum type="arabicPeriod"/>
            </a:pP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71485" y="4013446"/>
            <a:ext cx="6207609" cy="1292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300" b="1" dirty="0" smtClean="0"/>
              <a:t>Now look at Figure 2 carefully. You should use it to answer these questions:</a:t>
            </a:r>
          </a:p>
          <a:p>
            <a:endParaRPr lang="en-GB" sz="1300" dirty="0" smtClean="0"/>
          </a:p>
          <a:p>
            <a:r>
              <a:rPr lang="en-GB" sz="1300" dirty="0" smtClean="0"/>
              <a:t>4. Which continent had the highest population living in urban areas in 1950?  </a:t>
            </a:r>
          </a:p>
          <a:p>
            <a:endParaRPr lang="en-GB" sz="1300" dirty="0"/>
          </a:p>
          <a:p>
            <a:r>
              <a:rPr lang="en-GB" sz="1300" dirty="0" smtClean="0"/>
              <a:t>5. What percentage of Europe’s population lived in cities in 2000? </a:t>
            </a:r>
          </a:p>
          <a:p>
            <a:endParaRPr lang="en-GB" sz="1300" dirty="0"/>
          </a:p>
        </p:txBody>
      </p:sp>
      <p:pic>
        <p:nvPicPr>
          <p:cNvPr id="2050" name="Picture 2" descr="https://static.thenounproject.com/png/372956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5" y="2415253"/>
            <a:ext cx="419450" cy="4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static.thenounproject.com/png/372956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5" y="4044458"/>
            <a:ext cx="419450" cy="4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static.thenounproject.com/png/372956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3" y="5713366"/>
            <a:ext cx="419450" cy="4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71485" y="593073"/>
            <a:ext cx="6207610" cy="1569660"/>
          </a:xfrm>
          <a:prstGeom prst="rect">
            <a:avLst/>
          </a:prstGeom>
          <a:ln w="38100" cmpd="dbl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GB" sz="1200" dirty="0">
                <a:latin typeface="Consolas" panose="020B0609020204030204" pitchFamily="49" charset="0"/>
              </a:rPr>
              <a:t>To answer these questions you will need to use Section A pages 1-4. </a:t>
            </a:r>
            <a:r>
              <a:rPr lang="en-GB" sz="1200" dirty="0" smtClean="0">
                <a:latin typeface="Consolas" panose="020B0609020204030204" pitchFamily="49" charset="0"/>
              </a:rPr>
              <a:t>It </a:t>
            </a:r>
            <a:r>
              <a:rPr lang="en-GB" sz="1200" dirty="0">
                <a:latin typeface="Consolas" panose="020B0609020204030204" pitchFamily="49" charset="0"/>
              </a:rPr>
              <a:t>will tell you which figure to use, and when to move to the next one. </a:t>
            </a:r>
            <a:endParaRPr lang="en-GB" sz="1200" dirty="0" smtClean="0">
              <a:latin typeface="Consolas" panose="020B0609020204030204" pitchFamily="49" charset="0"/>
            </a:endParaRPr>
          </a:p>
          <a:p>
            <a:pPr algn="just"/>
            <a:endParaRPr lang="en-GB" sz="1050" dirty="0">
              <a:latin typeface="Consolas" panose="020B0609020204030204" pitchFamily="49" charset="0"/>
            </a:endParaRPr>
          </a:p>
          <a:p>
            <a:pPr algn="just"/>
            <a:r>
              <a:rPr lang="en-GB" sz="1200" dirty="0" smtClean="0">
                <a:latin typeface="Consolas" panose="020B0609020204030204" pitchFamily="49" charset="0"/>
              </a:rPr>
              <a:t>All </a:t>
            </a:r>
            <a:r>
              <a:rPr lang="en-GB" sz="1200" dirty="0">
                <a:latin typeface="Consolas" panose="020B0609020204030204" pitchFamily="49" charset="0"/>
              </a:rPr>
              <a:t>information for section A can be found in the booklet, you should read the text before starting. </a:t>
            </a:r>
            <a:endParaRPr lang="en-GB" sz="1200" dirty="0" smtClean="0">
              <a:latin typeface="Consolas" panose="020B0609020204030204" pitchFamily="49" charset="0"/>
            </a:endParaRPr>
          </a:p>
          <a:p>
            <a:pPr algn="just"/>
            <a:endParaRPr lang="en-GB" sz="1000" dirty="0">
              <a:latin typeface="Consolas" panose="020B0609020204030204" pitchFamily="49" charset="0"/>
            </a:endParaRPr>
          </a:p>
          <a:p>
            <a:pPr algn="just"/>
            <a:r>
              <a:rPr lang="en-GB" sz="1200" dirty="0" smtClean="0">
                <a:latin typeface="Consolas" panose="020B0609020204030204" pitchFamily="49" charset="0"/>
              </a:rPr>
              <a:t>You </a:t>
            </a:r>
            <a:r>
              <a:rPr lang="en-GB" sz="1200" dirty="0">
                <a:latin typeface="Consolas" panose="020B0609020204030204" pitchFamily="49" charset="0"/>
              </a:rPr>
              <a:t>may want to complete the questions on this document, a blank sheet of paper, your exercise book or type them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1484" y="5436873"/>
            <a:ext cx="4822891" cy="41549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GB" sz="1200" b="1" dirty="0"/>
              <a:t>6</a:t>
            </a:r>
            <a:r>
              <a:rPr lang="en-GB" sz="1200" b="1" dirty="0" smtClean="0"/>
              <a:t>. Using Figure 2.  </a:t>
            </a:r>
            <a:r>
              <a:rPr lang="en-GB" sz="1200" b="1" dirty="0"/>
              <a:t>Describe the main changes in the graph between 1950 and 2000</a:t>
            </a:r>
            <a:r>
              <a:rPr lang="en-GB" sz="1200" b="1" dirty="0" smtClean="0"/>
              <a:t>?  </a:t>
            </a:r>
            <a:r>
              <a:rPr lang="en-GB" sz="1100" dirty="0" smtClean="0"/>
              <a:t>(Space on page 2 to complete task – if typing use 12 or less)</a:t>
            </a:r>
            <a:endParaRPr lang="en-GB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/>
              <a:t>You should use named continents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/>
              <a:t>Mention highest and lowest values/biggest changes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/>
              <a:t>Use data (figures) where </a:t>
            </a:r>
            <a:r>
              <a:rPr lang="en-GB" sz="1100" dirty="0" smtClean="0"/>
              <a:t>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 smtClean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468111" y="5436873"/>
            <a:ext cx="1289305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u="sng" dirty="0" smtClean="0"/>
              <a:t>Sentence starters</a:t>
            </a:r>
          </a:p>
          <a:p>
            <a:endParaRPr lang="en-GB" sz="800" b="1" dirty="0" smtClean="0"/>
          </a:p>
          <a:p>
            <a:pPr algn="just"/>
            <a:r>
              <a:rPr lang="en-GB" sz="1100" b="1" dirty="0" smtClean="0"/>
              <a:t>The continent with the highest population in urban areas in 1950 was….</a:t>
            </a:r>
          </a:p>
          <a:p>
            <a:pPr algn="just"/>
            <a:endParaRPr lang="en-GB" sz="1000" b="1" dirty="0"/>
          </a:p>
          <a:p>
            <a:pPr algn="just"/>
            <a:r>
              <a:rPr lang="en-GB" sz="1100" b="1" dirty="0" smtClean="0"/>
              <a:t>In 2030 it will be….</a:t>
            </a:r>
          </a:p>
          <a:p>
            <a:pPr algn="just"/>
            <a:endParaRPr lang="en-GB" sz="1000" b="1" dirty="0"/>
          </a:p>
          <a:p>
            <a:pPr algn="just"/>
            <a:r>
              <a:rPr lang="en-GB" sz="1100" b="1" dirty="0" smtClean="0"/>
              <a:t>The continent with the least urban population is…..</a:t>
            </a:r>
          </a:p>
          <a:p>
            <a:pPr algn="just"/>
            <a:endParaRPr lang="en-GB" sz="800" b="1" dirty="0"/>
          </a:p>
          <a:p>
            <a:pPr algn="just"/>
            <a:r>
              <a:rPr lang="en-GB" sz="1100" b="1" dirty="0" smtClean="0"/>
              <a:t>The continent of ________ has changed the most by …… %.</a:t>
            </a:r>
          </a:p>
          <a:p>
            <a:pPr algn="just"/>
            <a:endParaRPr lang="en-GB" sz="1000" b="1" dirty="0"/>
          </a:p>
          <a:p>
            <a:pPr algn="just"/>
            <a:r>
              <a:rPr lang="en-GB" sz="1100" b="1" dirty="0" smtClean="0"/>
              <a:t>The continent of _____ has changed the least by …..%</a:t>
            </a:r>
          </a:p>
        </p:txBody>
      </p:sp>
    </p:spTree>
    <p:extLst>
      <p:ext uri="{BB962C8B-B14F-4D97-AF65-F5344CB8AC3E}">
        <p14:creationId xmlns:p14="http://schemas.microsoft.com/office/powerpoint/2010/main" val="397841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52371" y="601510"/>
            <a:ext cx="6020707" cy="24929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300" b="1" dirty="0" smtClean="0"/>
              <a:t>Study Figure 3  </a:t>
            </a:r>
            <a:r>
              <a:rPr lang="en-GB" sz="1300" dirty="0" smtClean="0"/>
              <a:t>- Use it to answer these questions. You should answer True or False for each one.</a:t>
            </a:r>
          </a:p>
          <a:p>
            <a:endParaRPr lang="en-GB" sz="1300" dirty="0" smtClean="0"/>
          </a:p>
          <a:p>
            <a:r>
              <a:rPr lang="en-GB" sz="1300" dirty="0" smtClean="0"/>
              <a:t>7. In 2015 Europe had the largest number of people living in urban areas __________</a:t>
            </a:r>
          </a:p>
          <a:p>
            <a:endParaRPr lang="en-GB" sz="1300" dirty="0"/>
          </a:p>
          <a:p>
            <a:pPr algn="just"/>
            <a:r>
              <a:rPr lang="en-GB" sz="1300" dirty="0" smtClean="0"/>
              <a:t>8. Between 2000-2030 urban populations in Asia and Africa are set to double _________</a:t>
            </a:r>
          </a:p>
          <a:p>
            <a:endParaRPr lang="en-GB" sz="1300" dirty="0"/>
          </a:p>
          <a:p>
            <a:r>
              <a:rPr lang="en-GB" sz="1300" dirty="0" smtClean="0"/>
              <a:t>9. Asia’s population is due to grow by 1.2 billion by 2030 __________</a:t>
            </a:r>
          </a:p>
          <a:p>
            <a:endParaRPr lang="en-GB" sz="1300" dirty="0"/>
          </a:p>
          <a:p>
            <a:r>
              <a:rPr lang="en-GB" sz="1300" dirty="0" smtClean="0"/>
              <a:t>10. By 2030 almost half of all urban citizens across the world will live in cities in Asia and Africa. ____________</a:t>
            </a:r>
            <a:endParaRPr lang="en-GB" sz="1300" dirty="0"/>
          </a:p>
        </p:txBody>
      </p:sp>
      <p:sp>
        <p:nvSpPr>
          <p:cNvPr id="6" name="TextBox 5"/>
          <p:cNvSpPr txBox="1"/>
          <p:nvPr/>
        </p:nvSpPr>
        <p:spPr>
          <a:xfrm>
            <a:off x="571362" y="3657707"/>
            <a:ext cx="5982724" cy="3046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400" b="1" dirty="0" smtClean="0">
                <a:latin typeface="Consolas" panose="020B0609020204030204" pitchFamily="49" charset="0"/>
              </a:rPr>
              <a:t>Section A - Challenge #1 </a:t>
            </a:r>
            <a:r>
              <a:rPr lang="en-GB" sz="1200" dirty="0" smtClean="0">
                <a:latin typeface="Consolas" panose="020B0609020204030204" pitchFamily="49" charset="0"/>
              </a:rPr>
              <a:t>– Can you define these terms: </a:t>
            </a:r>
          </a:p>
          <a:p>
            <a:pPr algn="just"/>
            <a:r>
              <a:rPr lang="en-GB" sz="1200" dirty="0" smtClean="0">
                <a:latin typeface="Consolas" panose="020B0609020204030204" pitchFamily="49" charset="0"/>
              </a:rPr>
              <a:t>Urban, Industry, LIC and </a:t>
            </a:r>
            <a:r>
              <a:rPr lang="en-GB" sz="1200" dirty="0" smtClean="0">
                <a:latin typeface="Consolas" panose="020B0609020204030204" pitchFamily="49" charset="0"/>
              </a:rPr>
              <a:t>HIC</a:t>
            </a:r>
          </a:p>
          <a:p>
            <a:pPr algn="just"/>
            <a:endParaRPr lang="en-GB" sz="1200" dirty="0">
              <a:latin typeface="Consolas" panose="020B0609020204030204" pitchFamily="49" charset="0"/>
            </a:endParaRPr>
          </a:p>
          <a:p>
            <a:pPr algn="just"/>
            <a:r>
              <a:rPr lang="en-GB" sz="1100" dirty="0" smtClean="0">
                <a:latin typeface="Consolas" panose="020B0609020204030204" pitchFamily="49" charset="0"/>
              </a:rPr>
              <a:t>(</a:t>
            </a:r>
            <a:r>
              <a:rPr lang="en-GB" sz="1100" dirty="0" smtClean="0">
                <a:latin typeface="Consolas" panose="020B0609020204030204" pitchFamily="49" charset="0"/>
              </a:rPr>
              <a:t>Try from memory first, and then you might like to check them online</a:t>
            </a:r>
            <a:r>
              <a:rPr lang="en-GB" sz="1100" dirty="0" smtClean="0">
                <a:latin typeface="Consolas" panose="020B0609020204030204" pitchFamily="49" charset="0"/>
              </a:rPr>
              <a:t>)</a:t>
            </a:r>
          </a:p>
          <a:p>
            <a:pPr algn="just"/>
            <a:endParaRPr lang="en-GB" sz="1100" dirty="0">
              <a:latin typeface="Consolas" panose="020B0609020204030204" pitchFamily="49" charset="0"/>
            </a:endParaRPr>
          </a:p>
          <a:p>
            <a:pPr algn="just"/>
            <a:r>
              <a:rPr lang="en-GB" sz="1100" dirty="0" smtClean="0">
                <a:latin typeface="Consolas" panose="020B0609020204030204" pitchFamily="49" charset="0"/>
              </a:rPr>
              <a:t>Urban</a:t>
            </a:r>
          </a:p>
          <a:p>
            <a:pPr algn="just"/>
            <a:endParaRPr lang="en-GB" sz="1100" dirty="0">
              <a:latin typeface="Consolas" panose="020B0609020204030204" pitchFamily="49" charset="0"/>
            </a:endParaRPr>
          </a:p>
          <a:p>
            <a:pPr algn="just"/>
            <a:endParaRPr lang="en-GB" sz="1100" dirty="0" smtClean="0">
              <a:latin typeface="Consolas" panose="020B0609020204030204" pitchFamily="49" charset="0"/>
            </a:endParaRPr>
          </a:p>
          <a:p>
            <a:pPr algn="just"/>
            <a:r>
              <a:rPr lang="en-GB" sz="1100" dirty="0" smtClean="0">
                <a:latin typeface="Consolas" panose="020B0609020204030204" pitchFamily="49" charset="0"/>
              </a:rPr>
              <a:t>Industry</a:t>
            </a:r>
          </a:p>
          <a:p>
            <a:pPr algn="just"/>
            <a:endParaRPr lang="en-GB" sz="1100" dirty="0">
              <a:latin typeface="Consolas" panose="020B0609020204030204" pitchFamily="49" charset="0"/>
            </a:endParaRPr>
          </a:p>
          <a:p>
            <a:pPr algn="just"/>
            <a:endParaRPr lang="en-GB" sz="1100" dirty="0" smtClean="0">
              <a:latin typeface="Consolas" panose="020B0609020204030204" pitchFamily="49" charset="0"/>
            </a:endParaRPr>
          </a:p>
          <a:p>
            <a:pPr algn="just"/>
            <a:r>
              <a:rPr lang="en-GB" sz="1100" dirty="0" smtClean="0">
                <a:latin typeface="Consolas" panose="020B0609020204030204" pitchFamily="49" charset="0"/>
              </a:rPr>
              <a:t>LIC</a:t>
            </a:r>
          </a:p>
          <a:p>
            <a:pPr algn="just"/>
            <a:endParaRPr lang="en-GB" sz="1100" dirty="0">
              <a:latin typeface="Consolas" panose="020B0609020204030204" pitchFamily="49" charset="0"/>
            </a:endParaRPr>
          </a:p>
          <a:p>
            <a:pPr algn="just"/>
            <a:endParaRPr lang="en-GB" sz="1100" dirty="0" smtClean="0">
              <a:latin typeface="Consolas" panose="020B0609020204030204" pitchFamily="49" charset="0"/>
            </a:endParaRPr>
          </a:p>
          <a:p>
            <a:pPr algn="just"/>
            <a:r>
              <a:rPr lang="en-GB" sz="1100" dirty="0" smtClean="0">
                <a:latin typeface="Consolas" panose="020B0609020204030204" pitchFamily="49" charset="0"/>
              </a:rPr>
              <a:t>HIC</a:t>
            </a:r>
          </a:p>
          <a:p>
            <a:pPr algn="just"/>
            <a:endParaRPr lang="en-GB" sz="1100" dirty="0">
              <a:latin typeface="Consolas" panose="020B0609020204030204" pitchFamily="49" charset="0"/>
            </a:endParaRPr>
          </a:p>
          <a:p>
            <a:pPr algn="just"/>
            <a:endParaRPr lang="en-GB" sz="1100" dirty="0">
              <a:latin typeface="Consolas" panose="020B0609020204030204" pitchFamily="49" charset="0"/>
            </a:endParaRPr>
          </a:p>
        </p:txBody>
      </p:sp>
      <p:pic>
        <p:nvPicPr>
          <p:cNvPr id="7" name="Picture 2" descr="https://static.thenounproject.com/png/2078998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11" y="3863573"/>
            <a:ext cx="385577" cy="385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14388" y="6874869"/>
            <a:ext cx="6020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Extra space</a:t>
            </a:r>
            <a:endParaRPr lang="en-GB" sz="1400" b="1" dirty="0"/>
          </a:p>
        </p:txBody>
      </p:sp>
      <p:pic>
        <p:nvPicPr>
          <p:cNvPr id="9" name="Picture 2" descr="https://static.thenounproject.com/png/372956-20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11" y="601510"/>
            <a:ext cx="419450" cy="4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903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36712" y="260060"/>
            <a:ext cx="5991213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Read Figure 4 carefully. Then without looking, can you answer these questions? Have a go, then check your answer (you can correct if you wish).</a:t>
            </a:r>
          </a:p>
          <a:p>
            <a:endParaRPr lang="en-GB" sz="1200" dirty="0"/>
          </a:p>
          <a:p>
            <a:r>
              <a:rPr lang="en-GB" sz="1200" dirty="0" smtClean="0"/>
              <a:t>11. Which continent has 89% of people living in urban areas in 2015?</a:t>
            </a:r>
          </a:p>
          <a:p>
            <a:endParaRPr lang="en-GB" sz="2400" dirty="0"/>
          </a:p>
          <a:p>
            <a:r>
              <a:rPr lang="en-GB" sz="1200" dirty="0" smtClean="0"/>
              <a:t>12. What percentage of people live in urban areas in Europe in 2015? </a:t>
            </a:r>
          </a:p>
          <a:p>
            <a:endParaRPr lang="en-GB" sz="1400" dirty="0"/>
          </a:p>
          <a:p>
            <a:endParaRPr lang="en-GB" sz="1400" dirty="0"/>
          </a:p>
        </p:txBody>
      </p:sp>
      <p:sp>
        <p:nvSpPr>
          <p:cNvPr id="3" name="Rectangle 2"/>
          <p:cNvSpPr/>
          <p:nvPr/>
        </p:nvSpPr>
        <p:spPr>
          <a:xfrm>
            <a:off x="447536" y="2362282"/>
            <a:ext cx="3429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b="1" u="sng" dirty="0"/>
              <a:t>Figure 5 – Using the choropleth maps of the world</a:t>
            </a:r>
          </a:p>
        </p:txBody>
      </p:sp>
      <p:sp>
        <p:nvSpPr>
          <p:cNvPr id="9" name="Rectangle 8"/>
          <p:cNvSpPr/>
          <p:nvPr/>
        </p:nvSpPr>
        <p:spPr>
          <a:xfrm>
            <a:off x="523458" y="2664010"/>
            <a:ext cx="6004467" cy="193899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13. </a:t>
            </a:r>
            <a:r>
              <a:rPr lang="en-GB" sz="1200" dirty="0"/>
              <a:t>How does a choropleth map show data</a:t>
            </a:r>
            <a:r>
              <a:rPr lang="en-GB" sz="1200" dirty="0" smtClean="0"/>
              <a:t>?</a:t>
            </a:r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 smtClean="0"/>
          </a:p>
          <a:p>
            <a:endParaRPr lang="en-GB" sz="1200" dirty="0"/>
          </a:p>
          <a:p>
            <a:endParaRPr lang="en-GB" sz="1200" dirty="0"/>
          </a:p>
        </p:txBody>
      </p:sp>
      <p:pic>
        <p:nvPicPr>
          <p:cNvPr id="15" name="Picture 2" descr="https://static.thenounproject.com/png/372956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08" y="253039"/>
            <a:ext cx="419450" cy="4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static.thenounproject.com/png/372956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62" y="2787111"/>
            <a:ext cx="419450" cy="4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23458" y="5474780"/>
            <a:ext cx="5997839" cy="39703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14. What is an advantage of using a choropleth map to show data?</a:t>
            </a:r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 smtClean="0"/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 smtClean="0"/>
          </a:p>
          <a:p>
            <a:r>
              <a:rPr lang="en-GB" sz="1200" dirty="0" smtClean="0"/>
              <a:t>15. What is a disadvantage of using a choropleth to show data?</a:t>
            </a:r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 smtClean="0"/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/>
          </a:p>
        </p:txBody>
      </p:sp>
      <p:pic>
        <p:nvPicPr>
          <p:cNvPr id="10" name="Picture 2" descr="https://static.thenounproject.com/png/372956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1" y="5311727"/>
            <a:ext cx="419450" cy="4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583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4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43338" y="502098"/>
            <a:ext cx="5991215" cy="835613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200" dirty="0" smtClean="0"/>
              <a:t>16. </a:t>
            </a:r>
            <a:r>
              <a:rPr lang="en-GB" sz="1200" b="1" dirty="0" smtClean="0"/>
              <a:t>Describe how the maps change in time</a:t>
            </a:r>
            <a:r>
              <a:rPr lang="en-GB" sz="1200" dirty="0" smtClean="0"/>
              <a:t>. This task is structured to help you learn how to respond to a question like this. </a:t>
            </a:r>
          </a:p>
          <a:p>
            <a:pPr algn="just"/>
            <a:endParaRPr lang="en-GB" sz="400" dirty="0" smtClean="0"/>
          </a:p>
          <a:p>
            <a:pPr algn="just"/>
            <a:r>
              <a:rPr lang="en-GB" sz="1200" dirty="0" smtClean="0"/>
              <a:t>The first paragraph is completed for you as an example. The second one, we complete together (you fill in the blanks), the third one is over to you.</a:t>
            </a:r>
          </a:p>
          <a:p>
            <a:pPr algn="just"/>
            <a:endParaRPr lang="en-GB" sz="1100" dirty="0" smtClean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 smtClean="0"/>
              <a:t>You should look at figure 5, use named places, and refer to the data in your answer.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 smtClean="0"/>
              <a:t>You also should refer back to the previous maps to say how it has changed in time.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26" name="Picture 2" descr="https://static.thenounproject.com/png/2943225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39" y="2069255"/>
            <a:ext cx="398246" cy="398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40058" y="2090686"/>
            <a:ext cx="53944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i="1" dirty="0" smtClean="0"/>
              <a:t>In 1950 most of the countries in the world had less than 25% of its population living in urban areas including Kenya, Ethiopia, India and China. Africa as a continent has fewer than five countries above 25%. Australia and the UK both had 75% of their populations living in urban areas, but are amongst the minority in the world. The rest of Europe falls some way between 50-75%, alongside the USA and Canada. The continent of Asia is predominately shaded in the palest blue meaning that less than 25% of its population live in urban areas.</a:t>
            </a:r>
          </a:p>
        </p:txBody>
      </p:sp>
      <p:pic>
        <p:nvPicPr>
          <p:cNvPr id="1028" name="Picture 4" descr="https://static.thenounproject.com/png/3266241-20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69" y="3517295"/>
            <a:ext cx="411498" cy="411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tatic.thenounproject.com/png/2021001-20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69" y="6185237"/>
            <a:ext cx="526194" cy="526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02767" y="4035678"/>
            <a:ext cx="553588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 smtClean="0"/>
              <a:t>By 2014 the map looks different. More countries now have 75% or more urban population. USA, Canada, Brazil have ____________ their urban percentage since 1950. Most of the continent of North ___________ is now dark blue. There has also been a change across ___________ as more countries have increased urban populations. __________ and Bangladesh remain lower at 25-50%, whereas there has been more of an __________ in places such as __________ and Russia now at 50-75%. There has been no change in the _____ and _______________.</a:t>
            </a:r>
            <a:endParaRPr lang="en-GB" sz="1200" dirty="0"/>
          </a:p>
        </p:txBody>
      </p:sp>
      <p:sp>
        <p:nvSpPr>
          <p:cNvPr id="3" name="Rectangle 2"/>
          <p:cNvSpPr/>
          <p:nvPr/>
        </p:nvSpPr>
        <p:spPr>
          <a:xfrm>
            <a:off x="461966" y="204838"/>
            <a:ext cx="45926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u="sng" dirty="0">
                <a:latin typeface="Consolas" panose="020B0609020204030204" pitchFamily="49" charset="0"/>
              </a:rPr>
              <a:t>Figure 5 – Using the choropleth maps of the world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66248" y="3596610"/>
            <a:ext cx="5394495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Word bank:    </a:t>
            </a:r>
            <a:r>
              <a:rPr lang="en-GB" sz="1200" b="1" dirty="0" smtClean="0"/>
              <a:t>increase     China     America     UK</a:t>
            </a:r>
            <a:r>
              <a:rPr lang="en-GB" sz="1200" b="1" dirty="0"/>
              <a:t> </a:t>
            </a:r>
            <a:r>
              <a:rPr lang="en-GB" sz="1200" b="1" dirty="0" smtClean="0"/>
              <a:t>    India    increase </a:t>
            </a:r>
            <a:r>
              <a:rPr lang="en-GB" sz="1200" b="1" dirty="0"/>
              <a:t> </a:t>
            </a:r>
            <a:r>
              <a:rPr lang="en-GB" sz="1200" b="1" dirty="0" smtClean="0"/>
              <a:t>  Australia    Asia</a:t>
            </a:r>
            <a:endParaRPr lang="en-GB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165394" y="6204360"/>
            <a:ext cx="50649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By 2050 the world will have become more urban again…..</a:t>
            </a:r>
            <a:endParaRPr lang="en-GB" sz="1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15496" y="2392348"/>
            <a:ext cx="620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I </a:t>
            </a:r>
            <a:r>
              <a:rPr lang="en-GB" sz="800" dirty="0" smtClean="0"/>
              <a:t>(teacher)</a:t>
            </a:r>
            <a:endParaRPr lang="en-GB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617459" y="3821908"/>
            <a:ext cx="457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We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17459" y="6610680"/>
            <a:ext cx="5000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You</a:t>
            </a:r>
            <a:endParaRPr lang="en-GB" sz="1100" dirty="0"/>
          </a:p>
        </p:txBody>
      </p:sp>
      <p:pic>
        <p:nvPicPr>
          <p:cNvPr id="15" name="Picture 2" descr="https://static.thenounproject.com/png/372956-20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6" y="5923409"/>
            <a:ext cx="419450" cy="4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216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83096" y="342857"/>
            <a:ext cx="416360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Consolas" panose="020B0609020204030204" pitchFamily="49" charset="0"/>
              </a:rPr>
              <a:t>Income and urban populations</a:t>
            </a:r>
            <a:endParaRPr lang="en-GB" sz="1400" b="1" dirty="0">
              <a:latin typeface="Consolas" panose="020B06090202040302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3096" y="800398"/>
            <a:ext cx="6020108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17. Complete the sentence using figure 6 (bubble chart).</a:t>
            </a:r>
          </a:p>
          <a:p>
            <a:endParaRPr lang="en-GB" sz="1200" dirty="0"/>
          </a:p>
          <a:p>
            <a:pPr algn="just"/>
            <a:r>
              <a:rPr lang="en-GB" sz="1200" dirty="0" smtClean="0"/>
              <a:t>The relationship shown by the graph means that as income increases, urban population _____________. </a:t>
            </a:r>
          </a:p>
          <a:p>
            <a:pPr algn="just"/>
            <a:endParaRPr lang="en-GB" sz="1200" dirty="0"/>
          </a:p>
          <a:p>
            <a:pPr algn="just"/>
            <a:r>
              <a:rPr lang="en-GB" sz="1200" dirty="0" smtClean="0"/>
              <a:t>18. Name one continent where most (if not all)  of its countries are in level 3 and 4?</a:t>
            </a:r>
          </a:p>
          <a:p>
            <a:pPr algn="just"/>
            <a:endParaRPr lang="en-GB" sz="1200" dirty="0"/>
          </a:p>
          <a:p>
            <a:pPr algn="just"/>
            <a:r>
              <a:rPr lang="en-GB" sz="1200" dirty="0" smtClean="0"/>
              <a:t>19. Which continent has most of its countries spread across income level 1 and 2, with a few in 3? </a:t>
            </a:r>
          </a:p>
          <a:p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7340600" y="1267599"/>
            <a:ext cx="223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Answers</a:t>
            </a:r>
          </a:p>
          <a:p>
            <a:endParaRPr lang="en-GB" dirty="0"/>
          </a:p>
          <a:p>
            <a:r>
              <a:rPr lang="en-GB" dirty="0" smtClean="0"/>
              <a:t>Increases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83096" y="3051830"/>
            <a:ext cx="6038773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Look at Figure 7:</a:t>
            </a:r>
          </a:p>
          <a:p>
            <a:endParaRPr lang="en-GB" sz="1200" dirty="0" smtClean="0"/>
          </a:p>
          <a:p>
            <a:r>
              <a:rPr lang="en-GB" sz="1200" dirty="0" smtClean="0"/>
              <a:t>20. Which 2 countries in the table have the highest urban populations?</a:t>
            </a:r>
          </a:p>
          <a:p>
            <a:endParaRPr lang="en-GB" sz="1200" dirty="0"/>
          </a:p>
          <a:p>
            <a:endParaRPr lang="en-GB" sz="1200" dirty="0" smtClean="0"/>
          </a:p>
          <a:p>
            <a:r>
              <a:rPr lang="en-GB" sz="1200" dirty="0" smtClean="0"/>
              <a:t>21. Which country has the least income?</a:t>
            </a:r>
          </a:p>
          <a:p>
            <a:endParaRPr lang="en-GB" sz="1200" dirty="0"/>
          </a:p>
          <a:p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83096" y="4933930"/>
            <a:ext cx="6038773" cy="443198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 smtClean="0">
                <a:latin typeface="Consolas" panose="020B0609020204030204" pitchFamily="49" charset="0"/>
              </a:rPr>
              <a:t>Section A - Challenge #2</a:t>
            </a:r>
            <a:r>
              <a:rPr lang="en-GB" sz="1600" b="1" dirty="0" smtClean="0"/>
              <a:t>: </a:t>
            </a:r>
            <a:r>
              <a:rPr lang="en-GB" sz="1200" dirty="0" smtClean="0"/>
              <a:t>Using both figures 6 &amp; 7 to help you. </a:t>
            </a:r>
          </a:p>
          <a:p>
            <a:pPr algn="just"/>
            <a:endParaRPr lang="en-GB" sz="600" dirty="0"/>
          </a:p>
          <a:p>
            <a:pPr algn="just"/>
            <a:r>
              <a:rPr lang="en-GB" sz="1100" dirty="0" smtClean="0"/>
              <a:t>Can you explain why the urban population might increase as income levels increase.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 smtClean="0"/>
              <a:t>You should use data and make suggestions about why it might be.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 smtClean="0"/>
              <a:t>Using phrases like ‘it might be because….’ will help you to do this</a:t>
            </a:r>
          </a:p>
          <a:p>
            <a:pPr algn="just"/>
            <a:endParaRPr lang="en-GB" sz="1200" dirty="0"/>
          </a:p>
          <a:p>
            <a:pPr algn="just"/>
            <a:endParaRPr lang="en-GB" sz="1200" dirty="0" smtClean="0"/>
          </a:p>
          <a:p>
            <a:pPr algn="just"/>
            <a:endParaRPr lang="en-GB" sz="1200" dirty="0"/>
          </a:p>
          <a:p>
            <a:pPr algn="just"/>
            <a:endParaRPr lang="en-GB" sz="1200" dirty="0" smtClean="0"/>
          </a:p>
          <a:p>
            <a:pPr algn="just"/>
            <a:endParaRPr lang="en-GB" sz="1200" dirty="0"/>
          </a:p>
          <a:p>
            <a:pPr algn="just"/>
            <a:endParaRPr lang="en-GB" sz="1200" dirty="0" smtClean="0"/>
          </a:p>
          <a:p>
            <a:pPr algn="just"/>
            <a:endParaRPr lang="en-GB" sz="1200" dirty="0"/>
          </a:p>
          <a:p>
            <a:pPr algn="just"/>
            <a:endParaRPr lang="en-GB" sz="1200" dirty="0" smtClean="0"/>
          </a:p>
          <a:p>
            <a:pPr algn="just"/>
            <a:endParaRPr lang="en-GB" sz="1200" dirty="0"/>
          </a:p>
          <a:p>
            <a:pPr algn="just"/>
            <a:endParaRPr lang="en-GB" sz="1200" dirty="0" smtClean="0"/>
          </a:p>
          <a:p>
            <a:pPr algn="just"/>
            <a:endParaRPr lang="en-GB" sz="1200" dirty="0"/>
          </a:p>
          <a:p>
            <a:pPr algn="just"/>
            <a:endParaRPr lang="en-GB" sz="1200" dirty="0" smtClean="0"/>
          </a:p>
          <a:p>
            <a:pPr algn="just"/>
            <a:endParaRPr lang="en-GB" sz="1200" dirty="0"/>
          </a:p>
          <a:p>
            <a:pPr algn="just"/>
            <a:endParaRPr lang="en-GB" sz="1200" dirty="0" smtClean="0"/>
          </a:p>
          <a:p>
            <a:pPr algn="just"/>
            <a:endParaRPr lang="en-GB" sz="1200" dirty="0"/>
          </a:p>
          <a:p>
            <a:pPr algn="just"/>
            <a:endParaRPr lang="en-GB" sz="1200" dirty="0" smtClean="0"/>
          </a:p>
          <a:p>
            <a:pPr algn="just"/>
            <a:endParaRPr lang="en-GB" sz="1200" dirty="0"/>
          </a:p>
          <a:p>
            <a:pPr algn="just"/>
            <a:endParaRPr lang="en-GB" sz="1200" dirty="0" smtClean="0"/>
          </a:p>
        </p:txBody>
      </p:sp>
      <p:pic>
        <p:nvPicPr>
          <p:cNvPr id="1026" name="Picture 2" descr="https://static.thenounproject.com/png/2078998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6" y="4717485"/>
            <a:ext cx="437611" cy="43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static.thenounproject.com/png/372956-20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4" y="963074"/>
            <a:ext cx="419450" cy="4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static.thenounproject.com/png/372956-20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4" y="2834683"/>
            <a:ext cx="419450" cy="4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923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6" y="108305"/>
            <a:ext cx="5915025" cy="270027"/>
          </a:xfrm>
        </p:spPr>
        <p:txBody>
          <a:bodyPr>
            <a:normAutofit fontScale="90000"/>
          </a:bodyPr>
          <a:lstStyle/>
          <a:p>
            <a:r>
              <a:rPr lang="en-GB" sz="1600" b="1" dirty="0" smtClean="0">
                <a:latin typeface="Consolas" panose="020B0609020204030204" pitchFamily="49" charset="0"/>
              </a:rPr>
              <a:t>Using figure 8</a:t>
            </a:r>
            <a:endParaRPr lang="en-GB" sz="1600" b="1" dirty="0">
              <a:latin typeface="Consolas" panose="020B0609020204030204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200" y="432152"/>
            <a:ext cx="6119814" cy="276489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200" dirty="0" smtClean="0"/>
              <a:t>22. What is a mega city?</a:t>
            </a:r>
          </a:p>
          <a:p>
            <a:pPr marL="0" indent="0">
              <a:buNone/>
            </a:pPr>
            <a:endParaRPr lang="en-GB" sz="1200" dirty="0"/>
          </a:p>
          <a:p>
            <a:pPr marL="0" indent="0">
              <a:buNone/>
            </a:pPr>
            <a:endParaRPr lang="en-GB" sz="1200" dirty="0" smtClean="0"/>
          </a:p>
          <a:p>
            <a:pPr marL="0" indent="0">
              <a:buNone/>
            </a:pPr>
            <a:r>
              <a:rPr lang="en-GB" sz="1200" dirty="0" smtClean="0"/>
              <a:t>23. Give the 2 true statements about figure 8 (these can be proved) (highlight/bold or tick)</a:t>
            </a:r>
          </a:p>
          <a:p>
            <a:pPr marL="0" indent="0">
              <a:buNone/>
            </a:pPr>
            <a:endParaRPr lang="en-GB" sz="1200" dirty="0"/>
          </a:p>
          <a:p>
            <a:pPr marL="0" indent="0">
              <a:buNone/>
            </a:pPr>
            <a:endParaRPr lang="en-GB" sz="1200" dirty="0" smtClean="0"/>
          </a:p>
          <a:p>
            <a:pPr marL="0" indent="0">
              <a:buNone/>
            </a:pPr>
            <a:endParaRPr lang="en-GB" sz="1200" dirty="0"/>
          </a:p>
          <a:p>
            <a:pPr marL="0" indent="0">
              <a:buNone/>
            </a:pPr>
            <a:endParaRPr lang="en-GB" sz="1200" dirty="0" smtClean="0"/>
          </a:p>
          <a:p>
            <a:pPr marL="0" indent="0">
              <a:buNone/>
            </a:pPr>
            <a:endParaRPr lang="en-GB" sz="1200" dirty="0"/>
          </a:p>
          <a:p>
            <a:pPr marL="0" indent="0">
              <a:buNone/>
            </a:pPr>
            <a:endParaRPr lang="en-GB" sz="1200" dirty="0" smtClean="0"/>
          </a:p>
          <a:p>
            <a:pPr marL="0" indent="0">
              <a:buNone/>
            </a:pPr>
            <a:endParaRPr lang="en-GB" sz="1200" dirty="0"/>
          </a:p>
          <a:p>
            <a:pPr marL="0" indent="0">
              <a:buNone/>
            </a:pPr>
            <a:endParaRPr lang="en-GB" sz="1200" dirty="0" smtClean="0"/>
          </a:p>
          <a:p>
            <a:pPr marL="0" indent="0">
              <a:buNone/>
            </a:pPr>
            <a:endParaRPr lang="en-GB" sz="1200" dirty="0"/>
          </a:p>
          <a:p>
            <a:pPr marL="0" indent="0">
              <a:buNone/>
            </a:pPr>
            <a:endParaRPr lang="en-GB" sz="1200" dirty="0" smtClean="0"/>
          </a:p>
          <a:p>
            <a:pPr marL="0" indent="0">
              <a:buNone/>
            </a:pPr>
            <a:endParaRPr lang="en-GB" sz="1200" dirty="0"/>
          </a:p>
          <a:p>
            <a:pPr marL="0" indent="0">
              <a:buNone/>
            </a:pPr>
            <a:endParaRPr lang="en-GB" sz="1200" dirty="0" smtClean="0"/>
          </a:p>
          <a:p>
            <a:pPr marL="0" indent="0">
              <a:buNone/>
            </a:pPr>
            <a:endParaRPr lang="en-GB" sz="1200" dirty="0"/>
          </a:p>
          <a:p>
            <a:pPr marL="0" indent="0">
              <a:buNone/>
            </a:pP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A6CD-1593-4692-8172-0213A7706280}" type="slidenum">
              <a:rPr lang="en-GB" smtClean="0"/>
              <a:t>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84200" y="1549176"/>
            <a:ext cx="6007100" cy="144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sz="1200" dirty="0" smtClean="0"/>
              <a:t>Most mega cities are found in Asia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sz="1200" dirty="0" smtClean="0"/>
              <a:t>There are 5 megacities in Africa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sz="1200" dirty="0" smtClean="0"/>
              <a:t>There are no megacities in Oceania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sz="1200" dirty="0" smtClean="0"/>
              <a:t>Europe holds the most large cities (5-10 million)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arenR"/>
            </a:pPr>
            <a:r>
              <a:rPr lang="en-GB" sz="1200" dirty="0" smtClean="0"/>
              <a:t>London is a megacity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84200" y="3346538"/>
            <a:ext cx="6119814" cy="10464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Using figure 9</a:t>
            </a:r>
            <a:endParaRPr lang="en-GB" sz="1400" b="1" dirty="0"/>
          </a:p>
          <a:p>
            <a:r>
              <a:rPr lang="en-GB" sz="1200" dirty="0" smtClean="0"/>
              <a:t>24. Which continent has seen the greatest urban growth by hour (according to the map)?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84200" y="4542468"/>
            <a:ext cx="6119814" cy="46935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 smtClean="0">
                <a:latin typeface="Consolas" panose="020B0609020204030204" pitchFamily="49" charset="0"/>
              </a:rPr>
              <a:t>Section A - Challenge #</a:t>
            </a:r>
            <a:r>
              <a:rPr lang="en-GB" sz="1600" b="1" dirty="0" smtClean="0">
                <a:latin typeface="Consolas" panose="020B0609020204030204" pitchFamily="49" charset="0"/>
              </a:rPr>
              <a:t>3 </a:t>
            </a:r>
            <a:r>
              <a:rPr lang="en-GB" sz="1100" dirty="0" smtClean="0">
                <a:latin typeface="Consolas" panose="020B0609020204030204" pitchFamily="49" charset="0"/>
              </a:rPr>
              <a:t>For </a:t>
            </a:r>
            <a:r>
              <a:rPr lang="en-GB" sz="1100" dirty="0" smtClean="0">
                <a:latin typeface="Consolas" panose="020B0609020204030204" pitchFamily="49" charset="0"/>
              </a:rPr>
              <a:t>this you can use any of the figures in section A. </a:t>
            </a:r>
            <a:r>
              <a:rPr lang="en-GB" sz="1100" dirty="0" smtClean="0">
                <a:latin typeface="Consolas" panose="020B0609020204030204" pitchFamily="49" charset="0"/>
              </a:rPr>
              <a:t>(continue on another page if you need to)</a:t>
            </a:r>
            <a:endParaRPr lang="en-GB" sz="1100" dirty="0" smtClean="0">
              <a:latin typeface="Consolas" panose="020B0609020204030204" pitchFamily="49" charset="0"/>
            </a:endParaRPr>
          </a:p>
          <a:p>
            <a:endParaRPr lang="en-GB" sz="1200" dirty="0" smtClean="0">
              <a:latin typeface="Consolas" panose="020B0609020204030204" pitchFamily="49" charset="0"/>
            </a:endParaRPr>
          </a:p>
          <a:p>
            <a:pPr algn="just"/>
            <a:r>
              <a:rPr lang="en-GB" sz="1100" dirty="0" smtClean="0">
                <a:latin typeface="Consolas" panose="020B0609020204030204" pitchFamily="49" charset="0"/>
              </a:rPr>
              <a:t>Which do you find most useful in helping you to understand urban growth?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latin typeface="Consolas" panose="020B0609020204030204" pitchFamily="49" charset="0"/>
              </a:rPr>
              <a:t>You may select more than one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latin typeface="Consolas" panose="020B0609020204030204" pitchFamily="49" charset="0"/>
              </a:rPr>
              <a:t>You should explain why it is useful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latin typeface="Consolas" panose="020B0609020204030204" pitchFamily="49" charset="0"/>
              </a:rPr>
              <a:t>You should </a:t>
            </a:r>
            <a:r>
              <a:rPr lang="en-GB" sz="1100" dirty="0" smtClean="0">
                <a:latin typeface="Consolas" panose="020B0609020204030204" pitchFamily="49" charset="0"/>
              </a:rPr>
              <a:t>compare with the </a:t>
            </a:r>
            <a:r>
              <a:rPr lang="en-GB" sz="1100" dirty="0" smtClean="0">
                <a:latin typeface="Consolas" panose="020B0609020204030204" pitchFamily="49" charset="0"/>
              </a:rPr>
              <a:t>least useful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latin typeface="Consolas" panose="020B0609020204030204" pitchFamily="49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latin typeface="Consolas" panose="020B0609020204030204" pitchFamily="49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latin typeface="Consolas" panose="020B0609020204030204" pitchFamily="49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latin typeface="Consolas" panose="020B0609020204030204" pitchFamily="49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latin typeface="Consolas" panose="020B0609020204030204" pitchFamily="49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latin typeface="Consolas" panose="020B0609020204030204" pitchFamily="49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latin typeface="Consolas" panose="020B0609020204030204" pitchFamily="49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latin typeface="Consolas" panose="020B0609020204030204" pitchFamily="49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latin typeface="Consolas" panose="020B0609020204030204" pitchFamily="49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latin typeface="Consolas" panose="020B0609020204030204" pitchFamily="49" charset="0"/>
            </a:endParaRPr>
          </a:p>
          <a:p>
            <a:endParaRPr lang="en-GB" sz="1200" dirty="0">
              <a:latin typeface="Consolas" panose="020B0609020204030204" pitchFamily="49" charset="0"/>
            </a:endParaRPr>
          </a:p>
          <a:p>
            <a:endParaRPr lang="en-GB" sz="1200" dirty="0" smtClean="0">
              <a:latin typeface="Consolas" panose="020B0609020204030204" pitchFamily="49" charset="0"/>
            </a:endParaRPr>
          </a:p>
          <a:p>
            <a:endParaRPr lang="en-GB" sz="1200" dirty="0" smtClean="0">
              <a:latin typeface="Consolas" panose="020B0609020204030204" pitchFamily="49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latin typeface="Consolas" panose="020B0609020204030204" pitchFamily="49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latin typeface="Consolas" panose="020B0609020204030204" pitchFamily="49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latin typeface="Consolas" panose="020B0609020204030204" pitchFamily="49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latin typeface="Consolas" panose="020B0609020204030204" pitchFamily="49" charset="0"/>
            </a:endParaRPr>
          </a:p>
          <a:p>
            <a:endParaRPr lang="en-GB" sz="1200" dirty="0">
              <a:latin typeface="Consolas" panose="020B0609020204030204" pitchFamily="49" charset="0"/>
            </a:endParaRPr>
          </a:p>
        </p:txBody>
      </p:sp>
      <p:pic>
        <p:nvPicPr>
          <p:cNvPr id="8" name="Picture 2" descr="https://static.thenounproject.com/png/2078998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16" y="4545820"/>
            <a:ext cx="398284" cy="39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290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2221</TotalTime>
  <Words>1182</Words>
  <Application>Microsoft Office PowerPoint</Application>
  <PresentationFormat>A4 Paper (210x297 mm)</PresentationFormat>
  <Paragraphs>230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AniTypewriter</vt:lpstr>
      <vt:lpstr>Arial</vt:lpstr>
      <vt:lpstr>Calibri</vt:lpstr>
      <vt:lpstr>Calibri Light</vt:lpstr>
      <vt:lpstr>Consolas</vt:lpstr>
      <vt:lpstr>Office Theme</vt:lpstr>
      <vt:lpstr>Section A : Urbanisation</vt:lpstr>
      <vt:lpstr>PowerPoint Presentation</vt:lpstr>
      <vt:lpstr>PowerPoint Presentation</vt:lpstr>
      <vt:lpstr>PowerPoint Presentation</vt:lpstr>
      <vt:lpstr>PowerPoint Presentation</vt:lpstr>
      <vt:lpstr>Using figure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178</cp:revision>
  <dcterms:created xsi:type="dcterms:W3CDTF">2020-04-05T13:26:07Z</dcterms:created>
  <dcterms:modified xsi:type="dcterms:W3CDTF">2020-04-20T09:47:07Z</dcterms:modified>
</cp:coreProperties>
</file>